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8" r:id="rId1"/>
    <p:sldMasterId id="2147483932" r:id="rId2"/>
    <p:sldMasterId id="2147483988" r:id="rId3"/>
    <p:sldMasterId id="2147483980" r:id="rId4"/>
    <p:sldMasterId id="2147483984" r:id="rId5"/>
    <p:sldMasterId id="2147483940" r:id="rId6"/>
    <p:sldMasterId id="2147484010" r:id="rId7"/>
    <p:sldMasterId id="2147483948" r:id="rId8"/>
    <p:sldMasterId id="2147483967" r:id="rId9"/>
  </p:sldMasterIdLst>
  <p:notesMasterIdLst>
    <p:notesMasterId r:id="rId24"/>
  </p:notesMasterIdLst>
  <p:handoutMasterIdLst>
    <p:handoutMasterId r:id="rId25"/>
  </p:handoutMasterIdLst>
  <p:sldIdLst>
    <p:sldId id="298" r:id="rId10"/>
    <p:sldId id="303" r:id="rId11"/>
    <p:sldId id="267" r:id="rId12"/>
    <p:sldId id="268" r:id="rId13"/>
    <p:sldId id="269" r:id="rId14"/>
    <p:sldId id="304" r:id="rId15"/>
    <p:sldId id="270" r:id="rId16"/>
    <p:sldId id="299" r:id="rId17"/>
    <p:sldId id="300" r:id="rId18"/>
    <p:sldId id="305" r:id="rId19"/>
    <p:sldId id="301" r:id="rId20"/>
    <p:sldId id="308" r:id="rId21"/>
    <p:sldId id="302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AFF"/>
    <a:srgbClr val="FFE37E"/>
    <a:srgbClr val="E1FFDF"/>
    <a:srgbClr val="469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 autoAdjust="0"/>
    <p:restoredTop sz="95299"/>
  </p:normalViewPr>
  <p:slideViewPr>
    <p:cSldViewPr snapToGrid="0" snapToObjects="1">
      <p:cViewPr varScale="1">
        <p:scale>
          <a:sx n="62" d="100"/>
          <a:sy n="62" d="100"/>
        </p:scale>
        <p:origin x="800" y="1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197" d="100"/>
          <a:sy n="197" d="100"/>
        </p:scale>
        <p:origin x="23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01BE56-1E91-6446-BB37-70A906C6EF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3CFE5-CFB5-AC4B-B88B-1D953B4D90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C1FF6-1F9C-A04D-BC2F-BA79939F8A6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05199-A0AF-4D47-A407-75BB264A35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E8BBE-35C2-F248-BE41-AC409C19DA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06A49-4FCA-314D-A6DA-EC7CC1C3A21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49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196D9-2286-0F4F-B943-33A3EEA2528D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24262-D47C-D444-8DFB-457E9BF504E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38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86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10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6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51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23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8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1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9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4262-D47C-D444-8DFB-457E9BF504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7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FA728384-E984-F446-A49C-FBBB97E0742D}" type="datetime3">
              <a:rPr lang="en-US" smtClean="0"/>
              <a:t>25 October 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7" y="347663"/>
            <a:ext cx="5145157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44F889-6CB5-BD43-B19A-F35F370828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41850">
            <a:off x="5966239" y="-3055937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0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EDF2C-C0B6-1B4F-BB78-72D2EA1169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5414">
            <a:off x="6621964" y="-2960252"/>
            <a:ext cx="5006078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8780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4B685-9FED-F545-8AA3-7D67B884E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F986-96E2-164C-A4A4-BCDB45FCE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41E5C2C-50FF-634E-807B-2A6B4C766B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C4FDA1-EAD9-0143-BBE7-C3C2B96C90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</p:spTree>
    <p:extLst>
      <p:ext uri="{BB962C8B-B14F-4D97-AF65-F5344CB8AC3E}">
        <p14:creationId xmlns:p14="http://schemas.microsoft.com/office/powerpoint/2010/main" val="9131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9757D-25E3-9D4C-89B0-ABC83FC546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421DEC-2CA7-C94A-833C-25A48605A7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847639B-FEE4-434B-885D-AB2ED1BE4E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91F65F-2F42-D743-9B78-58BBBB5979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90372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13576" y="6144654"/>
            <a:ext cx="441770" cy="441813"/>
          </a:xfrm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81BDAF-9E21-554F-B1E0-988F5E0C46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97D815-DD56-B94F-A323-DFB05DD20B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60B78A-3EB3-2E4C-A4F1-5262378EA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7A219-89BE-B349-BB47-80A70966D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5414">
            <a:off x="6621964" y="-2960252"/>
            <a:ext cx="5006078" cy="68579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74606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F986-96E2-164C-A4A4-BCDB45FCE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41E5C2C-50FF-634E-807B-2A6B4C766B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C4FDA1-EAD9-0143-BBE7-C3C2B96C90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39A05-DD33-2447-9C8B-CCC34B471B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48473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B421DEC-2CA7-C94A-833C-25A48605A7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847639B-FEE4-434B-885D-AB2ED1BE4E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91F65F-2F42-D743-9B78-58BBBB5979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1F51AA-B0FC-624F-B2A3-94744116F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2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+ logo own nam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81BDAF-9E21-554F-B1E0-988F5E0C46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3242" y="6109729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97D815-DD56-B94F-A323-DFB05DD20B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3242" y="6296025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60B78A-3EB3-2E4C-A4F1-5262378EA0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3242" y="6482321"/>
            <a:ext cx="4433570" cy="18629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28600" marR="0" indent="-228600" algn="l" defTabSz="91425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i="0" cap="none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7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255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383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510" indent="0">
              <a:lnSpc>
                <a:spcPct val="70000"/>
              </a:lnSpc>
              <a:buFontTx/>
              <a:buNone/>
              <a:defRPr sz="1000" b="1" i="0" cap="all" baseline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Edit faculty / department (max 3 lines)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9489D-A1EF-D245-8C9C-0E9C8A6AA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5414">
            <a:off x="6621964" y="-2960252"/>
            <a:ext cx="5006078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325344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57979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83535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15917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B46EEF56-242D-4244-B1A5-94B892795E2B}" type="datetime3">
              <a:rPr lang="en-US" smtClean="0"/>
              <a:t>25 October 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rgbClr val="049DC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rgbClr val="079CC5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8" y="347663"/>
            <a:ext cx="7470914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3B795-1F91-E045-91A7-ABD6E806B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729498">
            <a:off x="8433352" y="-2286867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9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28077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67673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1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62068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9299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64158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9911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111688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1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2746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86665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418126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75471C-02C9-9145-8C0F-DCA7171A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1547" y="6356350"/>
            <a:ext cx="3361196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448D0C12-8DE7-6F48-AD95-D9425B479BDD}" type="datetime3">
              <a:rPr lang="en-US" smtClean="0"/>
              <a:t>25 October 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692917-398F-D34C-A817-2150667F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7961" y="6356350"/>
            <a:ext cx="7207551" cy="365125"/>
          </a:xfrm>
        </p:spPr>
        <p:txBody>
          <a:bodyPr/>
          <a:lstStyle>
            <a:lvl1pPr algn="l">
              <a:defRPr cap="all" baseline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BF3654-DD81-DB45-9602-B09B3CF8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730" y="6356350"/>
            <a:ext cx="609600" cy="365125"/>
          </a:xfrm>
        </p:spPr>
        <p:txBody>
          <a:bodyPr/>
          <a:lstStyle>
            <a:lvl1pPr>
              <a:defRPr cap="all" baseline="0">
                <a:latin typeface="Arial" panose="020B0604020202020204" pitchFamily="34" charset="0"/>
              </a:defRPr>
            </a:lvl1pPr>
          </a:lstStyle>
          <a:p>
            <a:fld id="{59D79D20-9926-6947-91A9-E826DAB4C48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A016B96-8B58-2D47-BB97-1861188C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962" y="3956824"/>
            <a:ext cx="8042368" cy="656274"/>
          </a:xfrm>
          <a:prstGeom prst="rect">
            <a:avLst/>
          </a:prstGeom>
          <a:noFill/>
        </p:spPr>
        <p:txBody>
          <a:bodyPr/>
          <a:lstStyle>
            <a:lvl1pPr>
              <a:defRPr sz="32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27629C-F8CE-394C-AB77-2C70E78772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8262" y="4613098"/>
            <a:ext cx="8042067" cy="578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FCFFA0-98B2-F746-83EA-8DBDA6B7A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547" y="347663"/>
            <a:ext cx="7500731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Faculty / department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E68D8-70A6-7246-8BE1-4483AA758C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8674">
            <a:off x="7869330" y="-3081337"/>
            <a:ext cx="50060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45842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397702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1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426105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73992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6399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63091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400212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1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2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17401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3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73744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4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93809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4B685-9FED-F545-8AA3-7D67B884E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3673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5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12371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 Table of Content 6 bulli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236369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14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2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8655607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284721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920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760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85067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3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10069919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572811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9771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27630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4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10069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7161825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4253729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34563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303D29-62BD-204C-BAE9-E5070427B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27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0C72770-CF9E-8642-9A68-8468A74A2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723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CE15E01-688D-C344-96E9-38ADA5495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3819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B2B92A9-333F-8345-87C6-70CB73503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915" y="4131956"/>
            <a:ext cx="2633869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53134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5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784749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5580971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331444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1047921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1011588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17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B4077AA-9B89-8D49-BB52-D6A8A8BF27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069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BA8C9D0-9866-2A4D-B582-8866FAAE6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7224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90A9B50-313C-EB49-99DA-30462D015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3749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AC2890D-E347-0E4B-8ADB-E19014E244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2133" y="4131956"/>
            <a:ext cx="2065351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92895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 Table of Content 6 bulli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A632D-41F1-2042-A90E-90A4EDFBD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3D99CCBF-9B94-4047-986E-62F7BAEBE9D6}"/>
              </a:ext>
            </a:extLst>
          </p:cNvPr>
          <p:cNvSpPr/>
          <p:nvPr userDrawn="1"/>
        </p:nvSpPr>
        <p:spPr>
          <a:xfrm>
            <a:off x="0" y="3385488"/>
            <a:ext cx="15321862" cy="15907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id="{22DA57F3-3FF8-5D41-8089-32C4A3B696DA}"/>
              </a:ext>
            </a:extLst>
          </p:cNvPr>
          <p:cNvSpPr/>
          <p:nvPr userDrawn="1"/>
        </p:nvSpPr>
        <p:spPr>
          <a:xfrm>
            <a:off x="6676918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hlinkClick r:id="" action="ppaction://noaction"/>
            <a:extLst>
              <a:ext uri="{FF2B5EF4-FFF2-40B4-BE49-F238E27FC236}">
                <a16:creationId xmlns:a16="http://schemas.microsoft.com/office/drawing/2014/main" id="{554ECE54-3114-AE41-83B0-5F787856BDCC}"/>
              </a:ext>
            </a:extLst>
          </p:cNvPr>
          <p:cNvSpPr/>
          <p:nvPr userDrawn="1"/>
        </p:nvSpPr>
        <p:spPr>
          <a:xfrm>
            <a:off x="4654396" y="3016614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86B8F00B-A812-B848-9724-568A85483C7D}"/>
              </a:ext>
            </a:extLst>
          </p:cNvPr>
          <p:cNvSpPr/>
          <p:nvPr userDrawn="1"/>
        </p:nvSpPr>
        <p:spPr>
          <a:xfrm>
            <a:off x="2625826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710DA886-D501-1144-8A5F-F7ECF6C5268D}"/>
              </a:ext>
            </a:extLst>
          </p:cNvPr>
          <p:cNvSpPr/>
          <p:nvPr userDrawn="1"/>
        </p:nvSpPr>
        <p:spPr>
          <a:xfrm>
            <a:off x="603304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4032B"/>
              </a:solidFill>
            </a:endParaRP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B957F31A-9592-4941-B3BF-1293EC08CABD}"/>
              </a:ext>
            </a:extLst>
          </p:cNvPr>
          <p:cNvSpPr/>
          <p:nvPr userDrawn="1"/>
        </p:nvSpPr>
        <p:spPr>
          <a:xfrm>
            <a:off x="8699440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4D3332-E221-5640-B639-5CA2F5DABE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420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E6BB7989-39AC-0C43-BB4D-09FAF1297685}"/>
              </a:ext>
            </a:extLst>
          </p:cNvPr>
          <p:cNvSpPr/>
          <p:nvPr userDrawn="1"/>
        </p:nvSpPr>
        <p:spPr>
          <a:xfrm>
            <a:off x="10599123" y="3014553"/>
            <a:ext cx="857859" cy="857859"/>
          </a:xfrm>
          <a:prstGeom prst="ellipse">
            <a:avLst/>
          </a:prstGeom>
          <a:solidFill>
            <a:schemeClr val="tx1"/>
          </a:solidFill>
          <a:ln w="1873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97BF31B-D7C6-B743-BF68-F4BBC98567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64942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8836AF9-CFEE-C742-BF55-C0BD21739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464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98F340F-1400-5A45-B7EE-3040B27477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986" y="4131956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5B3FEA-0AA9-F941-8341-1BCD515F8D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35339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8D5FDF4-708D-BE46-89D7-E25A4AC9E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57861" y="4153385"/>
            <a:ext cx="1779625" cy="1609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</a:p>
        </p:txBody>
      </p:sp>
    </p:spTree>
    <p:extLst>
      <p:ext uri="{BB962C8B-B14F-4D97-AF65-F5344CB8AC3E}">
        <p14:creationId xmlns:p14="http://schemas.microsoft.com/office/powerpoint/2010/main" val="429411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6" grpId="0" animBg="1"/>
      <p:bldP spid="14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67926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rgbClr val="469BC0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469BC0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8610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44594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9757D-25E3-9D4C-89B0-ABC83FC546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71551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3F23-5EA4-4041-99C8-3ECD4DD1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077" y="365125"/>
            <a:ext cx="7901609" cy="1325563"/>
          </a:xfrm>
          <a:prstGeom prst="rect">
            <a:avLst/>
          </a:prstGeom>
        </p:spPr>
        <p:txBody>
          <a:bodyPr/>
          <a:lstStyle>
            <a:lvl1pPr algn="l"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FB694-4AA3-E942-83A3-36D1E5170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076" y="1825625"/>
            <a:ext cx="7901609" cy="399870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B343-CAD8-014A-B0EF-EC1881EC84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F4286-FA17-2C44-826D-6C9B300F23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465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7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22122">
            <a:off x="-3659359" y="407505"/>
            <a:ext cx="5006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2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0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D9DF8-7021-F24D-9D64-422EE6E8E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A6620-024F-F148-AF77-E48DFCE4A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4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4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22122">
            <a:off x="-3659359" y="407505"/>
            <a:ext cx="50060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8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1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10515600" cy="3382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0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8D731-8FA9-0E45-B31F-157BED3BC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00882" y="1347304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6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17A219-89BE-B349-BB47-80A70966D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5414">
            <a:off x="6621964" y="-2960252"/>
            <a:ext cx="5006078" cy="685799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17852-6F1A-6C4B-A499-EDB5C0FF5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9E2BDAD-F003-2C4A-B004-8649B1A3E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64770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99673-6FF4-7541-A582-49C16510D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43939">
            <a:off x="-2927110" y="816278"/>
            <a:ext cx="500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94676-B8AB-AB45-A75E-D070975EC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42428">
            <a:off x="-1883465" y="1131956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9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0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8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2928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rgbClr val="469BC0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469BC0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993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221B83-6E39-8343-9F8C-A5E351B84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883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8E26-58D4-2243-9FB9-B912F6F04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2617E-4F15-A74B-A62E-57E0C8256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963" y="2882349"/>
            <a:ext cx="3001272" cy="4045502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Background fill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0A0F-7149-4B4A-85C8-4A16E2EEB3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751" y="3039993"/>
            <a:ext cx="2749336" cy="1054929"/>
          </a:xfrm>
          <a:prstGeom prst="rect">
            <a:avLst/>
          </a:prstGeom>
        </p:spPr>
        <p:txBody>
          <a:bodyPr anchor="t"/>
          <a:lstStyle>
            <a:lvl1pPr algn="l">
              <a:defRPr sz="3200"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90788-FEE6-6646-8A23-1FF755FE71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751" y="4217359"/>
            <a:ext cx="2749336" cy="23691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68869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3F23-5EA4-4041-99C8-3ECD4DD1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077" y="365125"/>
            <a:ext cx="7901609" cy="1325563"/>
          </a:xfrm>
          <a:prstGeom prst="rect">
            <a:avLst/>
          </a:prstGeom>
        </p:spPr>
        <p:txBody>
          <a:bodyPr/>
          <a:lstStyle>
            <a:lvl1pPr algn="l"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FB694-4AA3-E942-83A3-36D1E5170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076" y="1825625"/>
            <a:ext cx="7901609" cy="399870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8B343-CAD8-014A-B0EF-EC1881EC84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F4286-FA17-2C44-826D-6C9B300F23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7465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1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0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22122">
            <a:off x="-3659359" y="407505"/>
            <a:ext cx="500607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3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22122">
            <a:off x="-3659359" y="407505"/>
            <a:ext cx="500607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2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3D227-31C2-2142-8A6B-8F5EE0A4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583" y="1825625"/>
            <a:ext cx="5181600" cy="43513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7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D9DF8-7021-F24D-9D64-422EE6E8E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A6620-024F-F148-AF77-E48DFCE4A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4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D2D2FD-0608-E14D-B364-7F67C30E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84117" y="-220733"/>
            <a:ext cx="7594600" cy="680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9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990317-B8CE-0340-B898-AD01F005C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22122">
            <a:off x="-3659359" y="407505"/>
            <a:ext cx="500607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5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BEA291-EEC5-0D4D-A057-88B2C7D18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73526" y="-249583"/>
            <a:ext cx="4191000" cy="650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25F95-2084-1749-8995-0F7ADA47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583" y="365125"/>
            <a:ext cx="10515600" cy="1325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36C3-F128-2047-A24D-4E92155BE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10515600" cy="410515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19C0FD-7D63-9F4C-BCA4-72FE8BDD1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9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A2E9-259B-8441-8BD7-8BFE0D43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20EC-E2BF-CB40-B5F7-AA23EAD9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97513-49B4-D146-8F59-D02C23C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515600" cy="338297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33F20-462D-C047-B603-5E076E5B5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0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8D731-8FA9-0E45-B31F-157BED3BC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00882" y="1347304"/>
            <a:ext cx="7594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7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99673-6FF4-7541-A582-49C16510D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43939">
            <a:off x="-2927110" y="816278"/>
            <a:ext cx="50060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0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El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8E99-BA8A-8C41-BF0E-FD50151A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94B0-2741-4345-B004-0B082D278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94676-B8AB-AB45-A75E-D070975EC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42428">
            <a:off x="-1883465" y="1131956"/>
            <a:ext cx="419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8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83A45-364B-3D4B-BC6E-D71715104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3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A259F-F77C-CD45-ADDA-0D9422544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552" y="-2280479"/>
            <a:ext cx="7594600" cy="68072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6C62FF2-DD95-0046-8653-02DA4FCE9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234350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9287-C063-A843-A31C-94B5922D9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6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401" y="3004504"/>
            <a:ext cx="845737" cy="721677"/>
          </a:xfrm>
        </p:spPr>
        <p:txBody>
          <a:bodyPr anchor="t"/>
          <a:lstStyle>
            <a:lvl1pPr marL="0" indent="0" algn="l">
              <a:buNone/>
              <a:defRPr sz="4400" b="1" i="0" cap="all" baseline="0">
                <a:solidFill>
                  <a:srgbClr val="469BC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 dirty="0"/>
              <a:t>00.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A4DC8-F7CA-7246-896E-7B08EC237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469BC0"/>
            </a:solidFill>
          </a:ln>
        </p:spPr>
        <p:txBody>
          <a:bodyPr/>
          <a:lstStyle/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007E1-F11B-744B-B3D7-950234A31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606854">
            <a:off x="6788426" y="-2436193"/>
            <a:ext cx="4191000" cy="6502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7800AF2-C568-194D-A980-C7D93230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38" y="300450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chapter</a:t>
            </a:r>
          </a:p>
        </p:txBody>
      </p:sp>
    </p:spTree>
    <p:extLst>
      <p:ext uri="{BB962C8B-B14F-4D97-AF65-F5344CB8AC3E}">
        <p14:creationId xmlns:p14="http://schemas.microsoft.com/office/powerpoint/2010/main" val="136175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8661" y="6356350"/>
            <a:ext cx="2365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E469526-6E45-7F42-9A5B-A968FB10F2EF}" type="datetime3">
              <a:rPr lang="en-US" smtClean="0"/>
              <a:pPr/>
              <a:t>25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5409" y="6356350"/>
            <a:ext cx="6370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2130" y="6356350"/>
            <a:ext cx="844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59D79D20-9926-6947-91A9-E826DAB4C48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310C1B-65DB-2343-8AA3-FE42BB8807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205" y="1500167"/>
            <a:ext cx="5527589" cy="27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1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4034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83C4E7C-85E8-C546-AFA4-9DEF64C257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738472" y="-3939482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38910-B416-8247-A854-5A62E31E7A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357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55" y="5951413"/>
            <a:ext cx="1660433" cy="8282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2C1AB5-3A56-FC40-9039-7F559F192A9B}"/>
              </a:ext>
            </a:extLst>
          </p:cNvPr>
          <p:cNvCxnSpPr>
            <a:cxnSpLocks/>
          </p:cNvCxnSpPr>
          <p:nvPr userDrawn="1"/>
        </p:nvCxnSpPr>
        <p:spPr>
          <a:xfrm>
            <a:off x="2544988" y="6144654"/>
            <a:ext cx="0" cy="441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738472" y="-3939482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357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55" y="5951413"/>
            <a:ext cx="1660433" cy="82829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2C1AB5-3A56-FC40-9039-7F559F192A9B}"/>
              </a:ext>
            </a:extLst>
          </p:cNvPr>
          <p:cNvCxnSpPr>
            <a:cxnSpLocks/>
          </p:cNvCxnSpPr>
          <p:nvPr userDrawn="1"/>
        </p:nvCxnSpPr>
        <p:spPr>
          <a:xfrm>
            <a:off x="2544988" y="6144654"/>
            <a:ext cx="0" cy="4418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93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747706" y="-3531276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A558B-91BD-CD4E-869E-A90063D9ED3B}"/>
              </a:ext>
            </a:extLst>
          </p:cNvPr>
          <p:cNvSpPr txBox="1"/>
          <p:nvPr userDrawn="1"/>
        </p:nvSpPr>
        <p:spPr>
          <a:xfrm>
            <a:off x="674915" y="508706"/>
            <a:ext cx="1061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Arial Narrow" panose="020B0606020202030204" pitchFamily="34" charset="0"/>
              </a:rPr>
              <a:t>IN THIS PRESENTATION:</a:t>
            </a:r>
          </a:p>
        </p:txBody>
      </p:sp>
    </p:spTree>
    <p:extLst>
      <p:ext uri="{BB962C8B-B14F-4D97-AF65-F5344CB8AC3E}">
        <p14:creationId xmlns:p14="http://schemas.microsoft.com/office/powerpoint/2010/main" val="21442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6" r:id="rId2"/>
    <p:sldLayoutId id="2147483941" r:id="rId3"/>
    <p:sldLayoutId id="2147483998" r:id="rId4"/>
    <p:sldLayoutId id="2147483999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00" r:id="rId11"/>
    <p:sldLayoutId id="2147484001" r:id="rId12"/>
    <p:sldLayoutId id="2147483943" r:id="rId13"/>
    <p:sldLayoutId id="2147484003" r:id="rId14"/>
    <p:sldLayoutId id="2147484004" r:id="rId1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64B0387-07BA-AE4A-8C6A-E5CED0A114E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2642">
            <a:off x="2747706" y="-3531276"/>
            <a:ext cx="7106696" cy="136514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A558B-91BD-CD4E-869E-A90063D9ED3B}"/>
              </a:ext>
            </a:extLst>
          </p:cNvPr>
          <p:cNvSpPr txBox="1"/>
          <p:nvPr userDrawn="1"/>
        </p:nvSpPr>
        <p:spPr>
          <a:xfrm>
            <a:off x="674915" y="508706"/>
            <a:ext cx="10613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</a:rPr>
              <a:t>IN THIS PRESENTATION: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6086C-BC35-BD4D-81A5-01F0120211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45" y="5951413"/>
            <a:ext cx="1660433" cy="8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0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62" r:id="rId2"/>
    <p:sldLayoutId id="2147483961" r:id="rId3"/>
    <p:sldLayoutId id="2147483951" r:id="rId4"/>
    <p:sldLayoutId id="2147483953" r:id="rId5"/>
    <p:sldLayoutId id="2147483963" r:id="rId6"/>
    <p:sldLayoutId id="2147483964" r:id="rId7"/>
    <p:sldLayoutId id="2147483954" r:id="rId8"/>
    <p:sldLayoutId id="2147484026" r:id="rId9"/>
    <p:sldLayoutId id="2147484027" r:id="rId10"/>
    <p:sldLayoutId id="2147484028" r:id="rId11"/>
    <p:sldLayoutId id="2147484029" r:id="rId12"/>
    <p:sldLayoutId id="2147483955" r:id="rId13"/>
    <p:sldLayoutId id="2147483966" r:id="rId14"/>
    <p:sldLayoutId id="2147483965" r:id="rId15"/>
    <p:sldLayoutId id="2147483956" r:id="rId16"/>
    <p:sldLayoutId id="2147483992" r:id="rId17"/>
    <p:sldLayoutId id="2147483993" r:id="rId1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FAF79-DC41-6244-8128-3621AE60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1866" y="6144654"/>
            <a:ext cx="441770" cy="441813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100" b="1" i="0" cap="all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6586D83B-F5E2-6149-B7DD-0F6F1BA7590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C8C51-B448-EE4F-92CF-32A58A7A220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45" y="5951413"/>
            <a:ext cx="1660433" cy="8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4030" r:id="rId9"/>
    <p:sldLayoutId id="2147484031" r:id="rId10"/>
    <p:sldLayoutId id="2147484032" r:id="rId11"/>
    <p:sldLayoutId id="2147484033" r:id="rId12"/>
    <p:sldLayoutId id="2147483976" r:id="rId13"/>
    <p:sldLayoutId id="2147483978" r:id="rId14"/>
    <p:sldLayoutId id="2147483977" r:id="rId15"/>
    <p:sldLayoutId id="2147483979" r:id="rId16"/>
    <p:sldLayoutId id="2147483994" r:id="rId17"/>
    <p:sldLayoutId id="2147483995" r:id="rId1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hf hdr="0" ftr="0" dt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AB7A12-403D-AF42-9BEE-7424CC0D6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7403" y="3939688"/>
            <a:ext cx="5924855" cy="125786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nl-NL" sz="2800" b="0" i="0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Informatie</a:t>
            </a:r>
            <a:r>
              <a:rPr lang="nl-NL" sz="2800" b="0" dirty="0">
                <a:solidFill>
                  <a:schemeClr val="accent1">
                    <a:lumMod val="75000"/>
                  </a:schemeClr>
                </a:solidFill>
              </a:rPr>
              <a:t>behoeftes en procesfasering</a:t>
            </a:r>
            <a:endParaRPr lang="nl-NL" sz="2800" b="0" i="0" dirty="0">
              <a:solidFill>
                <a:schemeClr val="accent1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8C50A-802C-7646-865C-D5AADE2F7A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79D20-9926-6947-91A9-E826DAB4C488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157EDA-17D1-8B49-B764-4073DC598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49" y="3276906"/>
            <a:ext cx="9103810" cy="1325563"/>
          </a:xfrm>
        </p:spPr>
        <p:txBody>
          <a:bodyPr/>
          <a:lstStyle/>
          <a:p>
            <a:pPr algn="r"/>
            <a:r>
              <a:rPr lang="nl-NL" b="0" i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Resultaten verkennende fases</a:t>
            </a:r>
          </a:p>
        </p:txBody>
      </p:sp>
      <p:pic>
        <p:nvPicPr>
          <p:cNvPr id="8" name="Afbeelding 7" descr="Afbeeldingsresultaat voor saxion enschede logo">
            <a:extLst>
              <a:ext uri="{FF2B5EF4-FFF2-40B4-BE49-F238E27FC236}">
                <a16:creationId xmlns:a16="http://schemas.microsoft.com/office/drawing/2014/main" id="{648BD203-FF9A-45A0-BDA5-ADD9393BB4E9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 descr="Afbeeldingsresultaat voor roc van twente logo">
            <a:extLst>
              <a:ext uri="{FF2B5EF4-FFF2-40B4-BE49-F238E27FC236}">
                <a16:creationId xmlns:a16="http://schemas.microsoft.com/office/drawing/2014/main" id="{01CDAA50-5E50-4369-A762-9AAEA0BF3F81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Afbeeldingsresultaat voor pioneering logo">
            <a:extLst>
              <a:ext uri="{FF2B5EF4-FFF2-40B4-BE49-F238E27FC236}">
                <a16:creationId xmlns:a16="http://schemas.microsoft.com/office/drawing/2014/main" id="{18414A91-9DB9-4B90-BD80-0F4A67136B7D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9" b="89764" l="3622" r="95775">
                        <a14:foregroundMark x1="4427" y1="48819" x2="4427" y2="48819"/>
                        <a14:foregroundMark x1="9572" y1="47244" x2="9256" y2="55906"/>
                        <a14:foregroundMark x1="9528" y1="18552" x2="8249" y2="14173"/>
                        <a14:foregroundMark x1="5736" y1="47244" x2="3622" y2="84252"/>
                        <a14:foregroundMark x1="7310" y1="19685" x2="7268" y2="20419"/>
                        <a14:foregroundMark x1="7445" y1="17323" x2="7310" y2="19685"/>
                        <a14:foregroundMark x1="14487" y1="18898" x2="15292" y2="49606"/>
                        <a14:foregroundMark x1="36620" y1="18110" x2="36620" y2="57480"/>
                        <a14:foregroundMark x1="39638" y1="14173" x2="42572" y2="35220"/>
                        <a14:foregroundMark x1="61399" y1="62153" x2="61495" y2="67516"/>
                        <a14:foregroundMark x1="60966" y1="37795" x2="61050" y2="42555"/>
                        <a14:foregroundMark x1="67404" y1="33071" x2="67404" y2="33071"/>
                        <a14:foregroundMark x1="66600" y1="18110" x2="66398" y2="66929"/>
                        <a14:foregroundMark x1="75453" y1="15748" x2="77062" y2="68504"/>
                        <a14:foregroundMark x1="81288" y1="16535" x2="81891" y2="64567"/>
                        <a14:foregroundMark x1="87420" y1="67717" x2="87525" y2="70079"/>
                        <a14:foregroundMark x1="87385" y1="66929" x2="87420" y2="67717"/>
                        <a14:foregroundMark x1="87280" y1="64567" x2="87385" y2="66929"/>
                        <a14:foregroundMark x1="85111" y1="15748" x2="87280" y2="64567"/>
                        <a14:foregroundMark x1="91952" y1="18110" x2="92354" y2="66929"/>
                        <a14:foregroundMark x1="95775" y1="19685" x2="95775" y2="71654"/>
                        <a14:foregroundMark x1="47284" y1="38583" x2="47284" y2="38583"/>
                        <a14:foregroundMark x1="61167" y1="43307" x2="61167" y2="43307"/>
                        <a14:foregroundMark x1="61167" y1="42520" x2="61167" y2="42520"/>
                        <a14:foregroundMark x1="61771" y1="44094" x2="60966" y2="43307"/>
                        <a14:foregroundMark x1="57746" y1="45669" x2="57948" y2="49606"/>
                        <a14:foregroundMark x1="61972" y1="55906" x2="60966" y2="52756"/>
                        <a14:foregroundMark x1="5576" y1="21260" x2="5433" y2="25197"/>
                        <a14:foregroundMark x1="5605" y1="20472" x2="5576" y2="21260"/>
                        <a14:foregroundMark x1="5634" y1="19685" x2="5605" y2="20472"/>
                        <a14:foregroundMark x1="7847" y1="18110" x2="6640" y2="19685"/>
                        <a14:backgroundMark x1="22334" y1="38583" x2="22334" y2="38583"/>
                        <a14:backgroundMark x1="7445" y1="37008" x2="7445" y2="37008"/>
                        <a14:backgroundMark x1="7445" y1="28346" x2="7445" y2="28346"/>
                        <a14:backgroundMark x1="6640" y1="25868" x2="6640" y2="34646"/>
                        <a14:backgroundMark x1="7410" y1="26295" x2="7445" y2="26772"/>
                        <a14:backgroundMark x1="6797" y1="25955" x2="6439" y2="44882"/>
                        <a14:backgroundMark x1="7331" y1="26251" x2="7042" y2="40945"/>
                        <a14:backgroundMark x1="6439" y1="35433" x2="6439" y2="47244"/>
                        <a14:backgroundMark x1="58954" y1="52756" x2="58954" y2="52756"/>
                        <a14:backgroundMark x1="61569" y1="48031" x2="61569" y2="48031"/>
                        <a14:backgroundMark x1="60563" y1="49214" x2="60563" y2="50394"/>
                        <a14:backgroundMark x1="62575" y1="74803" x2="59960" y2="73228"/>
                        <a14:backgroundMark x1="60428" y1="48031" x2="59986" y2="48031"/>
                        <a14:backgroundMark x1="61569" y1="48031" x2="61076" y2="48031"/>
                        <a14:backgroundMark x1="61256" y1="47050" x2="61317" y2="50147"/>
                        <a14:backgroundMark x1="43629" y1="38583" x2="43863" y2="44094"/>
                        <a14:backgroundMark x1="43461" y1="34646" x2="43629" y2="38583"/>
                        <a14:backgroundMark x1="61368" y1="44882" x2="61368" y2="44882"/>
                        <a14:backgroundMark x1="61771" y1="44882" x2="61771" y2="44882"/>
                        <a14:backgroundMark x1="7042" y1="19685" x2="7042" y2="19685"/>
                        <a14:backgroundMark x1="7243" y1="20472" x2="7243" y2="20472"/>
                        <a14:backgroundMark x1="7445" y1="19685" x2="7445" y2="19685"/>
                        <a14:backgroundMark x1="7445" y1="21260" x2="7445" y2="21260"/>
                        <a14:backgroundMark x1="6439" y1="19685" x2="6439" y2="19685"/>
                        <a14:backgroundMark x1="87726" y1="70079" x2="87726" y2="70079"/>
                        <a14:backgroundMark x1="87726" y1="67717" x2="87726" y2="67717"/>
                        <a14:backgroundMark x1="87726" y1="66929" x2="87726" y2="66929"/>
                        <a14:backgroundMark x1="87928" y1="64567" x2="87928" y2="64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985" y="6190147"/>
            <a:ext cx="1944280" cy="40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A17237-D27A-4250-99A4-DAB2DDAD4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058" y="632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2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2569-9E34-4E23-8F60-E5FEB041C4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Conclusie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D8ED5-FB9A-46C0-A0B1-222B65642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716775"/>
            <a:ext cx="10515600" cy="4105156"/>
          </a:xfrm>
          <a:solidFill>
            <a:schemeClr val="bg1"/>
          </a:solidFill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Verschil tussen stakeholders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Sommi</a:t>
            </a:r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 partijen hebben concreet proces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Andere partijen hebben globaal overzicht</a:t>
            </a: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Belemmeringen voornamelijk in communicatie </a:t>
            </a: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Stakeholders zijn afhankelijk van elkaar</a:t>
            </a: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grote lijnen lopen de procesfases goed in elkaar over</a:t>
            </a:r>
          </a:p>
          <a:p>
            <a:endParaRPr lang="nl-NL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Dit vooronderzoek vormt een brede fundering voor volgende fases</a:t>
            </a:r>
          </a:p>
          <a:p>
            <a:endParaRPr lang="nl-NL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nl-NL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2C547-E08D-4E0D-9107-8804969C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F913E589-043E-F444-A45D-3F3C1455C3E1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F559383D-1E8C-7C46-8170-A2700F3F83CE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10">
            <a:hlinkClick r:id="" action="ppaction://media"/>
            <a:extLst>
              <a:ext uri="{FF2B5EF4-FFF2-40B4-BE49-F238E27FC236}">
                <a16:creationId xmlns:a16="http://schemas.microsoft.com/office/drawing/2014/main" id="{A86E9035-5AB0-49E7-822C-D13EFD5E2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256" y="6193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4DFC491B-7B24-4FEF-9C9C-C849924D5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03.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25EC28D-4CE2-4963-9342-1078CF07B9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4AE7648-B1C4-4319-A98E-472D3881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Arial Narrow" panose="020B0604020202020204" pitchFamily="34" charset="0"/>
                <a:cs typeface="Arial Narrow" panose="020B0604020202020204" pitchFamily="34" charset="0"/>
              </a:rPr>
              <a:t>vervolgstappen</a:t>
            </a:r>
            <a:endParaRPr lang="nl-NL" b="0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8F302D9F-37A1-B54D-87B3-93CAE48A7D56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58F8061F-1068-2A49-9981-237CC279E138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11">
            <a:hlinkClick r:id="" action="ppaction://media"/>
            <a:extLst>
              <a:ext uri="{FF2B5EF4-FFF2-40B4-BE49-F238E27FC236}">
                <a16:creationId xmlns:a16="http://schemas.microsoft.com/office/drawing/2014/main" id="{BF3C0948-C3B9-4EB8-8885-99DF56631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0323" y="6177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2569-9E34-4E23-8F60-E5FEB041C4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b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Verwerking verkennende fases</a:t>
            </a:r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D8ED5-FB9A-46C0-A0B1-222B65642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716775"/>
            <a:ext cx="10515600" cy="4105156"/>
          </a:xfrm>
          <a:solidFill>
            <a:schemeClr val="bg1"/>
          </a:solidFill>
        </p:spPr>
        <p:txBody>
          <a:bodyPr/>
          <a:lstStyle/>
          <a:p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Samenvoegen schema’s procesfases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Processchema’s van alle stakeholders koppelen</a:t>
            </a:r>
          </a:p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Verwerken interviews</a:t>
            </a: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Rapporteren resultaten</a:t>
            </a:r>
          </a:p>
          <a:p>
            <a:endParaRPr lang="nl-NL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Einderesultaat verkennende fases binnenkort op de website (www.fidett.com)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2C547-E08D-4E0D-9107-8804969C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F913E589-043E-F444-A45D-3F3C1455C3E1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F559383D-1E8C-7C46-8170-A2700F3F83CE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12">
            <a:hlinkClick r:id="" action="ppaction://media"/>
            <a:extLst>
              <a:ext uri="{FF2B5EF4-FFF2-40B4-BE49-F238E27FC236}">
                <a16:creationId xmlns:a16="http://schemas.microsoft.com/office/drawing/2014/main" id="{D1A8D313-CF48-4780-99F2-AD956C8B3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648" y="6035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6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2569-9E34-4E23-8F60-E5FEB041C4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Toekomstige workshops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D8ED5-FB9A-46C0-A0B1-222B65642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716775"/>
            <a:ext cx="10515600" cy="4105156"/>
          </a:xfrm>
          <a:solidFill>
            <a:schemeClr val="bg1"/>
          </a:solidFill>
        </p:spPr>
        <p:txBody>
          <a:bodyPr/>
          <a:lstStyle/>
          <a:p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Binnenkort</a:t>
            </a:r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Onderwijsworkshops 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kaart brengen onderwijsvraagstuk van de energietransitie</a:t>
            </a:r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lvl="1"/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Onder voorbehoud ergens in november</a:t>
            </a:r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2C547-E08D-4E0D-9107-8804969C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F913E589-043E-F444-A45D-3F3C1455C3E1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F559383D-1E8C-7C46-8170-A2700F3F83CE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13">
            <a:hlinkClick r:id="" action="ppaction://media"/>
            <a:extLst>
              <a:ext uri="{FF2B5EF4-FFF2-40B4-BE49-F238E27FC236}">
                <a16:creationId xmlns:a16="http://schemas.microsoft.com/office/drawing/2014/main" id="{377D674B-B58F-4A7F-B98F-71694C5C9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383" y="59294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5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4DFC491B-7B24-4FEF-9C9C-C849924D5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04.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25EC28D-4CE2-4963-9342-1078CF07B9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4AE7648-B1C4-4319-A98E-472D3881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>
                <a:latin typeface="Arial Narrow" panose="020B0604020202020204" pitchFamily="34" charset="0"/>
                <a:cs typeface="Arial Narrow" panose="020B0604020202020204" pitchFamily="34" charset="0"/>
              </a:rPr>
              <a:t>Vragen?</a:t>
            </a:r>
            <a:endParaRPr lang="nl-NL" b="0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8F302D9F-37A1-B54D-87B3-93CAE48A7D56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58F8061F-1068-2A49-9981-237CC279E138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14">
            <a:hlinkClick r:id="" action="ppaction://media"/>
            <a:extLst>
              <a:ext uri="{FF2B5EF4-FFF2-40B4-BE49-F238E27FC236}">
                <a16:creationId xmlns:a16="http://schemas.microsoft.com/office/drawing/2014/main" id="{96C9372E-D5B4-41D1-887F-95BAFADB2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158" y="61446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9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C886E40-81D0-4DF6-8DAC-378EEDF9B5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ACA4B2-555A-416D-B7AA-638330567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Informatiebehoeftes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644334-99F1-4E68-A17D-5391556732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Procesfasering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754FE87-1DCD-4916-88B9-4A0F28D4EE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Vervolgstappen</a:t>
            </a:r>
            <a:endParaRPr lang="en-GB" dirty="0"/>
          </a:p>
        </p:txBody>
      </p:sp>
      <p:pic>
        <p:nvPicPr>
          <p:cNvPr id="7" name="Afbeelding 6" descr="Afbeeldingsresultaat voor saxion enschede logo">
            <a:extLst>
              <a:ext uri="{FF2B5EF4-FFF2-40B4-BE49-F238E27FC236}">
                <a16:creationId xmlns:a16="http://schemas.microsoft.com/office/drawing/2014/main" id="{8B0A7C59-F1B8-43F8-BE94-C228D225750D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 descr="Afbeeldingsresultaat voor roc van twente logo">
            <a:extLst>
              <a:ext uri="{FF2B5EF4-FFF2-40B4-BE49-F238E27FC236}">
                <a16:creationId xmlns:a16="http://schemas.microsoft.com/office/drawing/2014/main" id="{DB41513D-31AF-4E1A-8D0B-ACAE7A0AFAAD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Dia 2">
            <a:hlinkClick r:id="" action="ppaction://media"/>
            <a:extLst>
              <a:ext uri="{FF2B5EF4-FFF2-40B4-BE49-F238E27FC236}">
                <a16:creationId xmlns:a16="http://schemas.microsoft.com/office/drawing/2014/main" id="{2A6CF788-1D1A-45E5-B0A0-C891B7F5D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907" y="6162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6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420B04A4-F60C-4FCD-94B0-FEE14D1259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01.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CFCD55F-D6C2-4DA4-A5C2-96C18BFF1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DB414C-871E-4D78-B474-9C944539E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Informatiebehoeftes</a:t>
            </a:r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CA0787F9-DD9C-4C42-9449-377FAE068030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CAE233A7-DDC2-684C-9CFD-C944B5030BAE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3">
            <a:hlinkClick r:id="" action="ppaction://media"/>
            <a:extLst>
              <a:ext uri="{FF2B5EF4-FFF2-40B4-BE49-F238E27FC236}">
                <a16:creationId xmlns:a16="http://schemas.microsoft.com/office/drawing/2014/main" id="{FDB46232-F848-48B4-B5D4-1020E1EB5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499" y="59879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7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2569-9E34-4E23-8F60-E5FEB041C4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Workshops informatiebehoeftes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2C547-E08D-4E0D-9107-8804969C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66E52ABF-FA60-4841-8538-6C30E37D08C4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9EDE3C03-54FC-9346-9584-18FCEF47F5E6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8AC56E60-A951-4F2E-BC52-6002F49737CC}"/>
              </a:ext>
            </a:extLst>
          </p:cNvPr>
          <p:cNvSpPr txBox="1">
            <a:spLocks/>
          </p:cNvSpPr>
          <p:nvPr/>
        </p:nvSpPr>
        <p:spPr>
          <a:xfrm>
            <a:off x="6257879" y="1825625"/>
            <a:ext cx="5821793" cy="41051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564" indent="-228564" algn="l" defTabSz="9142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691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819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9994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07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202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30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7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84" indent="-228564" algn="l" defTabSz="9142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Welke informatie is nodig?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Wie heeft het nodig?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Wanneer is het nodig?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Wie kan het leveren?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Waar verwacht je knelpunten?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Wat zou een digital </a:t>
            </a:r>
            <a:r>
              <a:rPr lang="nl-NL" b="0" i="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twin</a:t>
            </a:r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model moeten doen?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D8ED5-FB9A-46C0-A0B1-222B65642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825625"/>
            <a:ext cx="5560519" cy="4105156"/>
          </a:xfrm>
          <a:solidFill>
            <a:schemeClr val="bg1"/>
          </a:solidFill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</a:t>
            </a:r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orkshops met stakeholder groepen</a:t>
            </a:r>
          </a:p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Met elkaar nadenken over: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Wensen 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Beperkingen 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Mogelijkheden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Keuzes </a:t>
            </a:r>
          </a:p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Inzicht in informatiebehoeftes</a:t>
            </a:r>
          </a:p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Naderhand conclusies trekken/samenvatten</a:t>
            </a:r>
          </a:p>
          <a:p>
            <a:endParaRPr lang="nl-NL" b="0" i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Dia 4">
            <a:hlinkClick r:id="" action="ppaction://media"/>
            <a:extLst>
              <a:ext uri="{FF2B5EF4-FFF2-40B4-BE49-F238E27FC236}">
                <a16:creationId xmlns:a16="http://schemas.microsoft.com/office/drawing/2014/main" id="{AB06DFAC-18B0-40ED-AC00-1E0085647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2577" y="6193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2569-9E34-4E23-8F60-E5FEB041C4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resultaten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2C547-E08D-4E0D-9107-8804969C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F913E589-043E-F444-A45D-3F3C1455C3E1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F559383D-1E8C-7C46-8170-A2700F3F83CE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Tijdelijke aanduiding voor inhoud 10" descr="Afbeelding met tekst&#10;&#10;Automatisch gegenereerde beschrijving">
            <a:extLst>
              <a:ext uri="{FF2B5EF4-FFF2-40B4-BE49-F238E27FC236}">
                <a16:creationId xmlns:a16="http://schemas.microsoft.com/office/drawing/2014/main" id="{422D15F9-FA69-4668-B520-019E14E3C3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9"/>
          <a:srcRect t="13000"/>
          <a:stretch/>
        </p:blipFill>
        <p:spPr bwMode="auto">
          <a:xfrm>
            <a:off x="1265583" y="972251"/>
            <a:ext cx="6115819" cy="58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6E62788E-486C-440E-81A0-A254C398D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Dia 5">
            <a:hlinkClick r:id="" action="ppaction://media"/>
            <a:extLst>
              <a:ext uri="{FF2B5EF4-FFF2-40B4-BE49-F238E27FC236}">
                <a16:creationId xmlns:a16="http://schemas.microsoft.com/office/drawing/2014/main" id="{05B33632-C919-4367-A2AF-CF611843C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878" y="6365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2569-9E34-4E23-8F60-E5FEB041C4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Conclusie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D8ED5-FB9A-46C0-A0B1-222B65642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716775"/>
            <a:ext cx="10515600" cy="4105156"/>
          </a:xfrm>
          <a:solidFill>
            <a:schemeClr val="bg1"/>
          </a:solidFill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Beter beeld van informatiebehoefte bij alle betrokken stakeholders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Bibliotheek </a:t>
            </a:r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van “common </a:t>
            </a:r>
            <a:r>
              <a:rPr lang="nl-NL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practices</a:t>
            </a:r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”</a:t>
            </a:r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Weinig inhoudelijk gesproken over data en informatiebronnen 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</a:t>
            </a:r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einig stakeholders die concreet bezig zijn met een wijktransitie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Of weinig </a:t>
            </a:r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nagedacht over de informatievoorziening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‘</a:t>
            </a:r>
            <a:r>
              <a:rPr lang="nl-NL" b="0" i="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waiting</a:t>
            </a:r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game’</a:t>
            </a: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Iedereen ziet de toegevoegde waarde van een integrale samenwerking</a:t>
            </a:r>
          </a:p>
          <a:p>
            <a:pPr lvl="1"/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Moeite om wens te vertalen naar concrete plannen</a:t>
            </a:r>
          </a:p>
          <a:p>
            <a:pPr lvl="1"/>
            <a:endParaRPr lang="nl-NL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lvl="1"/>
            <a:endParaRPr lang="nl-NL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2C547-E08D-4E0D-9107-8804969C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F913E589-043E-F444-A45D-3F3C1455C3E1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F559383D-1E8C-7C46-8170-A2700F3F83CE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6">
            <a:hlinkClick r:id="" action="ppaction://media"/>
            <a:extLst>
              <a:ext uri="{FF2B5EF4-FFF2-40B4-BE49-F238E27FC236}">
                <a16:creationId xmlns:a16="http://schemas.microsoft.com/office/drawing/2014/main" id="{C8B7BCDD-10BF-48AD-AAD5-754EFDDCC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9183" y="6209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4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4DFC491B-7B24-4FEF-9C9C-C849924D5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02.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25EC28D-4CE2-4963-9342-1078CF07B9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4AE7648-B1C4-4319-A98E-472D3881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i="0" dirty="0">
                <a:latin typeface="Arial Narrow" panose="020B0604020202020204" pitchFamily="34" charset="0"/>
                <a:cs typeface="Arial Narrow" panose="020B0604020202020204" pitchFamily="34" charset="0"/>
              </a:rPr>
              <a:t>Procesfasering</a:t>
            </a:r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8F302D9F-37A1-B54D-87B3-93CAE48A7D56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58F8061F-1068-2A49-9981-237CC279E138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7">
            <a:hlinkClick r:id="" action="ppaction://media"/>
            <a:extLst>
              <a:ext uri="{FF2B5EF4-FFF2-40B4-BE49-F238E27FC236}">
                <a16:creationId xmlns:a16="http://schemas.microsoft.com/office/drawing/2014/main" id="{3997F6A6-22E3-4744-84E4-41BEA3359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38" y="62118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5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2569-9E34-4E23-8F60-E5FEB041C4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b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Interviews procesfasering</a:t>
            </a:r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D8ED5-FB9A-46C0-A0B1-222B65642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716775"/>
            <a:ext cx="10515600" cy="4105156"/>
          </a:xfrm>
          <a:solidFill>
            <a:schemeClr val="bg1"/>
          </a:solidFill>
        </p:spPr>
        <p:txBody>
          <a:bodyPr/>
          <a:lstStyle/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Interviews gehouden met betrokken stakeholders</a:t>
            </a:r>
          </a:p>
          <a:p>
            <a:r>
              <a:rPr lang="nl-NL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Doormiddel van case proces doorlopen</a:t>
            </a:r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Hoe een energietransitie project gestart?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Welke fases doorloopt u tijdens een energietransitie project?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Waar loopt u tegen belemmeringen aan?</a:t>
            </a:r>
          </a:p>
          <a:p>
            <a:pPr lvl="1"/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Wat zou een waardevolle verbetering zijn het proces?</a:t>
            </a:r>
          </a:p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Opstellen van tijdlijn met alle fases</a:t>
            </a:r>
          </a:p>
          <a:p>
            <a:pPr lvl="1"/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2C547-E08D-4E0D-9107-8804969C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F913E589-043E-F444-A45D-3F3C1455C3E1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F559383D-1E8C-7C46-8170-A2700F3F83CE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Dia 8">
            <a:hlinkClick r:id="" action="ppaction://media"/>
            <a:extLst>
              <a:ext uri="{FF2B5EF4-FFF2-40B4-BE49-F238E27FC236}">
                <a16:creationId xmlns:a16="http://schemas.microsoft.com/office/drawing/2014/main" id="{21748B65-D488-4AE7-966A-DF65F08CE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298" y="6365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4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A2569-9E34-4E23-8F60-E5FEB041C4E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b="0" i="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resultaten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D8ED5-FB9A-46C0-A0B1-222B65642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583" y="1716775"/>
            <a:ext cx="10515600" cy="410515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nl-NL" b="0" i="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2C547-E08D-4E0D-9107-8804969C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6D83B-F5E2-6149-B7DD-0F6F1BA7590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Afbeelding 4" descr="Afbeeldingsresultaat voor saxion enschede logo">
            <a:extLst>
              <a:ext uri="{FF2B5EF4-FFF2-40B4-BE49-F238E27FC236}">
                <a16:creationId xmlns:a16="http://schemas.microsoft.com/office/drawing/2014/main" id="{F913E589-043E-F444-A45D-3F3C1455C3E1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257879" y="61901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sresultaat voor roc van twente logo">
            <a:extLst>
              <a:ext uri="{FF2B5EF4-FFF2-40B4-BE49-F238E27FC236}">
                <a16:creationId xmlns:a16="http://schemas.microsoft.com/office/drawing/2014/main" id="{F559383D-1E8C-7C46-8170-A2700F3F83CE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306907" y="61901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73CF4-3B84-48DD-95C7-55A031043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79" y="1233377"/>
            <a:ext cx="11748821" cy="5447102"/>
          </a:xfrm>
          <a:prstGeom prst="rect">
            <a:avLst/>
          </a:prstGeom>
        </p:spPr>
      </p:pic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2122DFEC-7C93-4D4B-BCC4-BAA674E4B505}"/>
              </a:ext>
            </a:extLst>
          </p:cNvPr>
          <p:cNvSpPr txBox="1">
            <a:spLocks/>
          </p:cNvSpPr>
          <p:nvPr/>
        </p:nvSpPr>
        <p:spPr>
          <a:xfrm>
            <a:off x="9904266" y="6297054"/>
            <a:ext cx="441770" cy="441813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b="1" i="0" kern="1200" cap="all" baseline="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86D83B-F5E2-6149-B7DD-0F6F1BA7590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Afbeelding 9" descr="Afbeeldingsresultaat voor saxion enschede logo">
            <a:extLst>
              <a:ext uri="{FF2B5EF4-FFF2-40B4-BE49-F238E27FC236}">
                <a16:creationId xmlns:a16="http://schemas.microsoft.com/office/drawing/2014/main" id="{341F5627-6675-4861-AF37-BDA1E9C1B4E4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09" b="76172" l="12646" r="86576">
                        <a14:foregroundMark x1="13035" y1="49219" x2="13035" y2="49219"/>
                        <a14:foregroundMark x1="21595" y1="50391" x2="21595" y2="50391"/>
                        <a14:foregroundMark x1="32296" y1="49219" x2="32296" y2="49219"/>
                        <a14:foregroundMark x1="37743" y1="35156" x2="37743" y2="35156"/>
                        <a14:foregroundMark x1="40078" y1="50000" x2="40078" y2="50000"/>
                        <a14:foregroundMark x1="36187" y1="63281" x2="36187" y2="63281"/>
                        <a14:foregroundMark x1="44747" y1="49609" x2="44747" y2="49609"/>
                        <a14:foregroundMark x1="49611" y1="47656" x2="49611" y2="47656"/>
                        <a14:foregroundMark x1="47860" y1="74219" x2="47860" y2="74219"/>
                        <a14:foregroundMark x1="51946" y1="73828" x2="51946" y2="73828"/>
                        <a14:foregroundMark x1="57004" y1="73438" x2="57004" y2="73438"/>
                        <a14:foregroundMark x1="61673" y1="75000" x2="61673" y2="75000"/>
                        <a14:foregroundMark x1="65370" y1="73828" x2="65370" y2="73828"/>
                        <a14:foregroundMark x1="68288" y1="73438" x2="68288" y2="73438"/>
                        <a14:foregroundMark x1="72763" y1="74609" x2="72763" y2="74609"/>
                        <a14:foregroundMark x1="77043" y1="74609" x2="77043" y2="74609"/>
                        <a14:foregroundMark x1="81518" y1="73828" x2="81518" y2="73828"/>
                        <a14:foregroundMark x1="85019" y1="74219" x2="85019" y2="74219"/>
                        <a14:foregroundMark x1="86770" y1="73438" x2="86770" y2="73438"/>
                        <a14:foregroundMark x1="33074" y1="24609" x2="33074" y2="24609"/>
                        <a14:foregroundMark x1="63230" y1="44922" x2="63230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95" t="18618" r="9701" b="17104"/>
          <a:stretch/>
        </p:blipFill>
        <p:spPr bwMode="auto">
          <a:xfrm>
            <a:off x="6410279" y="6342547"/>
            <a:ext cx="1973871" cy="410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 descr="Afbeeldingsresultaat voor roc van twente logo">
            <a:extLst>
              <a:ext uri="{FF2B5EF4-FFF2-40B4-BE49-F238E27FC236}">
                <a16:creationId xmlns:a16="http://schemas.microsoft.com/office/drawing/2014/main" id="{FBE6C08B-2C0B-4912-ABDD-48D027C34129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250" b="64000" l="13500" r="86750">
                        <a14:foregroundMark x1="15250" y1="37250" x2="15250" y2="37250"/>
                        <a14:foregroundMark x1="23000" y1="40500" x2="23000" y2="40500"/>
                        <a14:foregroundMark x1="36250" y1="40750" x2="36250" y2="40750"/>
                        <a14:foregroundMark x1="56250" y1="41000" x2="56250" y2="41000"/>
                        <a14:foregroundMark x1="64250" y1="39750" x2="64250" y2="39750"/>
                        <a14:foregroundMark x1="78250" y1="38250" x2="78250" y2="38250"/>
                        <a14:foregroundMark x1="86750" y1="39250" x2="86750" y2="39250"/>
                        <a14:foregroundMark x1="14500" y1="57750" x2="14500" y2="57750"/>
                        <a14:foregroundMark x1="22500" y1="39500" x2="22500" y2="39500"/>
                        <a14:foregroundMark x1="24000" y1="42750" x2="24000" y2="42750"/>
                        <a14:foregroundMark x1="31250" y1="40500" x2="31250" y2="40500"/>
                        <a14:foregroundMark x1="13500" y1="61500" x2="13500" y2="61500"/>
                        <a14:foregroundMark x1="41500" y1="58500" x2="41500" y2="58500"/>
                        <a14:foregroundMark x1="55250" y1="56250" x2="55250" y2="56250"/>
                        <a14:foregroundMark x1="70500" y1="55250" x2="70500" y2="55250"/>
                        <a14:foregroundMark x1="79500" y1="59000" x2="7950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9" t="31800" r="9400" b="32200"/>
          <a:stretch/>
        </p:blipFill>
        <p:spPr bwMode="auto">
          <a:xfrm>
            <a:off x="8459307" y="6342547"/>
            <a:ext cx="1304529" cy="408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5868F6B-AC4B-467D-895E-E04005D274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8436" y="6190147"/>
            <a:ext cx="1484770" cy="548720"/>
          </a:xfrm>
          <a:prstGeom prst="rect">
            <a:avLst/>
          </a:prstGeom>
        </p:spPr>
      </p:pic>
      <p:pic>
        <p:nvPicPr>
          <p:cNvPr id="7" name="Dia 9">
            <a:hlinkClick r:id="" action="ppaction://media"/>
            <a:extLst>
              <a:ext uri="{FF2B5EF4-FFF2-40B4-BE49-F238E27FC236}">
                <a16:creationId xmlns:a16="http://schemas.microsoft.com/office/drawing/2014/main" id="{64DAD06A-6DD3-4E83-A367-92363D78D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3179" y="6258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0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T Title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test" id="{15B9D8DC-9424-A541-AF47-D0C4E5DD615D}" vid="{AA5B6583-0830-8041-8FDA-106127B2637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T Chapter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3.xml><?xml version="1.0" encoding="utf-8"?>
<a:theme xmlns:a="http://schemas.openxmlformats.org/drawingml/2006/main" name="UT Chapter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4.xml><?xml version="1.0" encoding="utf-8"?>
<a:theme xmlns:a="http://schemas.openxmlformats.org/drawingml/2006/main" name="UT Chapter slide White + logo own nam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5.xml><?xml version="1.0" encoding="utf-8"?>
<a:theme xmlns:a="http://schemas.openxmlformats.org/drawingml/2006/main" name="UT Chapter slide Black + logo own nam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6.xml><?xml version="1.0" encoding="utf-8"?>
<a:theme xmlns:a="http://schemas.openxmlformats.org/drawingml/2006/main" name="UT Table of Content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7.xml><?xml version="1.0" encoding="utf-8"?>
<a:theme xmlns:a="http://schemas.openxmlformats.org/drawingml/2006/main" name="UT Table of Content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8.xml><?xml version="1.0" encoding="utf-8"?>
<a:theme xmlns:a="http://schemas.openxmlformats.org/drawingml/2006/main" name="UT Content slide White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ppt/theme/theme9.xml><?xml version="1.0" encoding="utf-8"?>
<a:theme xmlns:a="http://schemas.openxmlformats.org/drawingml/2006/main" name="UT Content slide Black">
  <a:themeElements>
    <a:clrScheme name="UT colors">
      <a:dk1>
        <a:srgbClr val="000000"/>
      </a:dk1>
      <a:lt1>
        <a:srgbClr val="FFFFFF"/>
      </a:lt1>
      <a:dk2>
        <a:srgbClr val="616365"/>
      </a:dk2>
      <a:lt2>
        <a:srgbClr val="ADAFAF"/>
      </a:lt2>
      <a:accent1>
        <a:srgbClr val="63B1E5"/>
      </a:accent1>
      <a:accent2>
        <a:srgbClr val="EC7908"/>
      </a:accent2>
      <a:accent3>
        <a:srgbClr val="CF0071"/>
      </a:accent3>
      <a:accent4>
        <a:srgbClr val="FED100"/>
      </a:accent4>
      <a:accent5>
        <a:srgbClr val="0093B3"/>
      </a:accent5>
      <a:accent6>
        <a:srgbClr val="34B234"/>
      </a:accent6>
      <a:hlink>
        <a:srgbClr val="002C5F"/>
      </a:hlink>
      <a:folHlink>
        <a:srgbClr val="C60C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med" id="{38EFCB40-8075-4379-B608-001D32BF0987}" vid="{32DD4C13-7CE8-4DC6-9A95-709DF41A19B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 test</Template>
  <TotalTime>5510</TotalTime>
  <Words>305</Words>
  <Application>Microsoft Office PowerPoint</Application>
  <PresentationFormat>Breedbeeld</PresentationFormat>
  <Paragraphs>102</Paragraphs>
  <Slides>14</Slides>
  <Notes>13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9</vt:i4>
      </vt:variant>
      <vt:variant>
        <vt:lpstr>Diatitels</vt:lpstr>
      </vt:variant>
      <vt:variant>
        <vt:i4>14</vt:i4>
      </vt:variant>
    </vt:vector>
  </HeadingPairs>
  <TitlesOfParts>
    <vt:vector size="26" baseType="lpstr">
      <vt:lpstr>Arial</vt:lpstr>
      <vt:lpstr>Arial Narrow</vt:lpstr>
      <vt:lpstr>Calibri</vt:lpstr>
      <vt:lpstr>UT Title slide Black</vt:lpstr>
      <vt:lpstr>UT Chapter slide White</vt:lpstr>
      <vt:lpstr>UT Chapter slide Black</vt:lpstr>
      <vt:lpstr>UT Chapter slide White + logo own name</vt:lpstr>
      <vt:lpstr>UT Chapter slide Black + logo own name</vt:lpstr>
      <vt:lpstr>UT Table of Content slide White</vt:lpstr>
      <vt:lpstr>UT Table of Content slide Black</vt:lpstr>
      <vt:lpstr>UT Content slide White</vt:lpstr>
      <vt:lpstr>UT Content slide Black</vt:lpstr>
      <vt:lpstr>Resultaten verkennende fases</vt:lpstr>
      <vt:lpstr>PowerPoint-presentatie</vt:lpstr>
      <vt:lpstr>Informatiebehoeftes</vt:lpstr>
      <vt:lpstr>Workshops informatiebehoeftes</vt:lpstr>
      <vt:lpstr>resultaten</vt:lpstr>
      <vt:lpstr>Conclusie</vt:lpstr>
      <vt:lpstr>Procesfasering</vt:lpstr>
      <vt:lpstr>Interviews procesfasering</vt:lpstr>
      <vt:lpstr>resultaten</vt:lpstr>
      <vt:lpstr>Conclusie</vt:lpstr>
      <vt:lpstr>vervolgstappen</vt:lpstr>
      <vt:lpstr>Verwerking verkennende fases</vt:lpstr>
      <vt:lpstr>Toekomstige workshops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Hilbrands, A.K. (Karsten, Student M-CEM)</cp:lastModifiedBy>
  <cp:revision>115</cp:revision>
  <dcterms:created xsi:type="dcterms:W3CDTF">2019-02-08T09:55:16Z</dcterms:created>
  <dcterms:modified xsi:type="dcterms:W3CDTF">2020-10-26T08:52:24Z</dcterms:modified>
</cp:coreProperties>
</file>